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73" r:id="rId6"/>
    <p:sldId id="272" r:id="rId7"/>
    <p:sldId id="262" r:id="rId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h Sokil" userId="97def18e-8df4-4cfc-8f2e-c41a7321f89d" providerId="ADAL" clId="{A4E33AD1-4260-459C-83F1-CD894ADC5465}"/>
    <pc:docChg chg="delSld">
      <pc:chgData name="Oleh Sokil" userId="97def18e-8df4-4cfc-8f2e-c41a7321f89d" providerId="ADAL" clId="{A4E33AD1-4260-459C-83F1-CD894ADC5465}" dt="2024-10-07T11:52:50.044" v="0" actId="47"/>
      <pc:docMkLst>
        <pc:docMk/>
      </pc:docMkLst>
      <pc:sldChg chg="del">
        <pc:chgData name="Oleh Sokil" userId="97def18e-8df4-4cfc-8f2e-c41a7321f89d" providerId="ADAL" clId="{A4E33AD1-4260-459C-83F1-CD894ADC5465}" dt="2024-10-07T11:52:50.044" v="0" actId="47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EF5A9-9EC9-495F-AD5E-35B768B2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CE5D33D-2618-4905-82F8-FC501D362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4EBF16-E648-4EA3-9366-3FC10604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D42543-9A68-4E77-A162-55071477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685400-93B0-4380-BF6D-FA9D6CF5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630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F26E2-FAF8-45C1-8257-99073DB9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1C72A0C-9BFF-443B-9D7D-1C346FA15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BCE003-7827-4898-BAD2-98E2FA5F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5E2BC2-C77D-47FE-BD9F-B38CE524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DE1D9E-3320-4DB1-9FCA-0B82FC9C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478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104CED-E125-4056-A1E5-E12A32B66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4F141AE-EF72-43C9-B48C-7D531EFAC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781875-34AC-43DD-B93C-1D4BE9CD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F55E42-3660-4E14-8D5D-17C1F3D0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9148F3-420C-42E9-BAAC-6B007682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002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D9974-56E2-4B65-ADC8-95CD268E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363B38-4EF2-4060-A899-20265700E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1A5213-B36F-4E33-841C-B4C067E9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8CEC8C-7EC3-49C0-B439-20419980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5B93B-5168-49EA-9636-D35F9D10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334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E0DC3-5A99-4A7E-9584-E5A026BD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AA17E4-E824-4AA3-96B2-3D99DC1E4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C31C0D-2378-4A2A-846B-C0CA8B67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36F95A-528B-4594-9855-0BE887BD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968CDB-8395-4375-BD3F-4A7D9947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197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70BC5-09B0-451C-A9B0-7BC57DA2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3C258D-281C-42AA-A794-4DDE6D19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54C52C-D4A9-4020-AA00-DCE51B3A7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CDFC03-BC46-4C3B-9D7F-F7452128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C65BD92-ED73-468A-BA01-97D5450B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A9CA27-082F-47D2-A692-ED7FF93C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18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C94C0-F317-4BE5-9C89-D874C29E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D584AB-F733-4797-B76D-15236F46D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E6F2E-E5F0-4F5E-B814-0F3C67D6D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7C40774-C004-46CD-9EB5-EDF2CC5B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CCCD983-A3D3-4BDB-8745-E216B1C63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BD7CA8-3FBF-41BD-80DF-2EFA01F2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1494882-DD5D-48EE-8F30-8A37BB13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5E588D1-F570-4799-8DD0-5B448ECC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258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99E63-74ED-4E49-9683-BB75634D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2D079BF-8C7C-48E7-8063-133D13C5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798F79B-3926-48EE-9C64-FE6F2CD6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0DE1669-EEC2-4E9B-8234-E8933B7B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940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7625D0D-8BFD-47FF-AB22-25FBDF69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C016270-40D9-4A7B-A1D9-D28671DE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BB5F1DA-4051-4543-B47B-2C6D93C8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223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57ED1-5E66-4621-B710-2D356578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D2B47C-CBDE-49ED-9AC7-413C891E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C40530-7C56-48B4-B807-B1656EC2A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0F19FF0-89A3-4B2B-BAA8-FDD3255B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5D0AD2-CFAE-44B7-A2A8-D7DBB4F1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0B42E6-902B-48F0-BFCD-0495813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2829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00BA4-C89F-4F0F-9914-2B5797B3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DB837EB-CB1E-46FF-8678-FEA557C4C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A04783-8DF2-415A-A6CB-9EB3F65E3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1272CA7-C297-45F6-A4C2-74A56E09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E70779-C0E8-4990-8079-BBFFB116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EAEB36-9A85-4480-98F0-9F02D0E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285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6F9D57C-7567-4717-8A5E-76047054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51BB6C-E2D0-4D2A-B5A0-31818C859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9A6CE-B49E-46CB-801F-95E116CC1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7BC6-EFD2-4E16-AE86-55A76B9C7CE9}" type="datetimeFigureOut">
              <a:rPr lang="LID4096" smtClean="0"/>
              <a:t>10/07/2024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DB4B86-B597-457F-BB29-531D6C384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D3669A-6404-447F-9308-F15100B30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DA37-D4E7-44F3-9614-C4F7ADF9B64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561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0" y="2210965"/>
            <a:ext cx="3947554" cy="2555969"/>
          </a:xfrm>
          <a:prstGeom prst="rect">
            <a:avLst/>
          </a:prstGeom>
        </p:spPr>
      </p:pic>
      <p:grpSp>
        <p:nvGrpSpPr>
          <p:cNvPr id="29" name="Group 5"/>
          <p:cNvGrpSpPr/>
          <p:nvPr/>
        </p:nvGrpSpPr>
        <p:grpSpPr>
          <a:xfrm rot="-10800000">
            <a:off x="1607726" y="4229652"/>
            <a:ext cx="2320205" cy="2009309"/>
            <a:chOff x="0" y="0"/>
            <a:chExt cx="3619627" cy="3134614"/>
          </a:xfrm>
        </p:grpSpPr>
        <p:sp>
          <p:nvSpPr>
            <p:cNvPr id="30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200656" y="5196966"/>
            <a:ext cx="2252261" cy="1950469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784691" y="3025498"/>
            <a:ext cx="1199052" cy="1038385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200655" y="678771"/>
            <a:ext cx="34193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Інклюзивний простір</a:t>
            </a:r>
            <a:endParaRPr lang="en-US" sz="3600" spc="-48" dirty="0">
              <a:solidFill>
                <a:srgbClr val="000000"/>
              </a:solidFill>
              <a:latin typeface="Fira Sans Medium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631241" y="2768600"/>
            <a:ext cx="3323641" cy="2878289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128400" y="256502"/>
            <a:ext cx="4646554" cy="6647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Електронний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стаціонарний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відео</a:t>
            </a:r>
            <a:r>
              <a:rPr lang="en-US" sz="1600" dirty="0">
                <a:solidFill>
                  <a:srgbClr val="000000"/>
                </a:solidFill>
                <a:latin typeface="Fira Sans Medium"/>
              </a:rPr>
              <a:t>-</a:t>
            </a: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Fira Sans Medium"/>
              </a:rPr>
              <a:t>    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збільшувач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Fira Sans Medium"/>
              </a:rPr>
              <a:t>Topaz HD 24’’ (2 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шт.)</a:t>
            </a: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Кольоровий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струйний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принтер А3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Epson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L1300 </a:t>
            </a: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Інтерактивна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дошка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Fira Sans Medium"/>
              </a:rPr>
              <a:t>SMART Technologies SMART Board SBM777V</a:t>
            </a:r>
            <a:endParaRPr lang="uk-UA" sz="1600" dirty="0">
              <a:solidFill>
                <a:srgbClr val="000000"/>
              </a:solidFill>
              <a:latin typeface="Fira Sans Medium"/>
            </a:endParaRPr>
          </a:p>
          <a:p>
            <a:pPr marL="114306" indent="-114306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uk-UA" sz="733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0000"/>
                </a:solidFill>
                <a:latin typeface="Fira Sans Medium"/>
              </a:rPr>
              <a:t>Проектор </a:t>
            </a:r>
            <a:r>
              <a:rPr lang="en-US" sz="1600" dirty="0">
                <a:solidFill>
                  <a:srgbClr val="000000"/>
                </a:solidFill>
                <a:latin typeface="Fira Sans Medium"/>
              </a:rPr>
              <a:t>InFocus INV30</a:t>
            </a:r>
            <a:endParaRPr lang="uk-UA" sz="1600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uk-UA" sz="1600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0000"/>
                </a:solidFill>
                <a:latin typeface="Fira Sans Medium"/>
              </a:rPr>
              <a:t>Ноутбук </a:t>
            </a:r>
            <a:r>
              <a:rPr lang="uk-UA" sz="1600" dirty="0" err="1">
                <a:solidFill>
                  <a:srgbClr val="000000"/>
                </a:solidFill>
                <a:latin typeface="Fira Sans Medium"/>
              </a:rPr>
              <a:t>Ноутбук</a:t>
            </a:r>
            <a:r>
              <a:rPr lang="uk-UA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Fira Sans Medium"/>
              </a:rPr>
              <a:t>ASUS </a:t>
            </a:r>
            <a:r>
              <a:rPr lang="en-US" sz="1600" dirty="0" err="1">
                <a:solidFill>
                  <a:srgbClr val="000000"/>
                </a:solidFill>
                <a:latin typeface="Fira Sans Medium"/>
              </a:rPr>
              <a:t>VivoBook</a:t>
            </a:r>
            <a:r>
              <a:rPr lang="en-US" sz="1600" dirty="0">
                <a:solidFill>
                  <a:srgbClr val="000000"/>
                </a:solidFill>
                <a:latin typeface="Fira Sans Medium"/>
              </a:rPr>
              <a:t> 17</a:t>
            </a:r>
            <a:endParaRPr lang="uk-UA" sz="1600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uk-UA" sz="1600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Аналогова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аудіо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панель студента TECNILAB (15 </a:t>
            </a: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шт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)</a:t>
            </a: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0000"/>
              </a:solidFill>
              <a:latin typeface="Fira Sans Medium"/>
            </a:endParaRPr>
          </a:p>
          <a:p>
            <a:pPr marL="228611" indent="-228611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0000"/>
                </a:solidFill>
                <a:latin typeface="Fira Sans Medium"/>
              </a:rPr>
              <a:t>Аудіо</a:t>
            </a:r>
            <a:r>
              <a:rPr lang="ru-RU" sz="1600" dirty="0">
                <a:solidFill>
                  <a:srgbClr val="000000"/>
                </a:solidFill>
                <a:latin typeface="Fira Sans Medium"/>
              </a:rPr>
              <a:t> концентратор </a:t>
            </a:r>
            <a:r>
              <a:rPr lang="en-US" sz="1600" dirty="0">
                <a:solidFill>
                  <a:srgbClr val="000000"/>
                </a:solidFill>
                <a:latin typeface="Fira Sans Medium"/>
              </a:rPr>
              <a:t>TECNILAB</a:t>
            </a:r>
            <a:endParaRPr lang="ru-RU" sz="160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2880"/>
              </a:lnSpc>
              <a:spcBef>
                <a:spcPct val="0"/>
              </a:spcBef>
            </a:pPr>
            <a:endParaRPr lang="uk-UA" sz="1600" dirty="0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6726" y="5560655"/>
            <a:ext cx="1600119" cy="1223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6" y="3305785"/>
            <a:ext cx="1806895" cy="1717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168151"/>
            <a:ext cx="2339342" cy="19544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61" y="684118"/>
            <a:ext cx="2498971" cy="17525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42" y="2325139"/>
            <a:ext cx="2936096" cy="2936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95" y="2734934"/>
            <a:ext cx="2057400" cy="2057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95" y="4207744"/>
            <a:ext cx="3810000" cy="1905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3" y="4862165"/>
            <a:ext cx="1479354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7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71" y="1261296"/>
            <a:ext cx="1825152" cy="118175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71" y="3590626"/>
            <a:ext cx="1825152" cy="1181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19" y="5536096"/>
            <a:ext cx="1825152" cy="1181753"/>
          </a:xfrm>
          <a:prstGeom prst="rect">
            <a:avLst/>
          </a:prstGeom>
        </p:spPr>
      </p:pic>
      <p:grpSp>
        <p:nvGrpSpPr>
          <p:cNvPr id="29" name="Group 5"/>
          <p:cNvGrpSpPr/>
          <p:nvPr/>
        </p:nvGrpSpPr>
        <p:grpSpPr>
          <a:xfrm rot="-10800000">
            <a:off x="1607726" y="4229652"/>
            <a:ext cx="2320205" cy="2009309"/>
            <a:chOff x="0" y="0"/>
            <a:chExt cx="3619627" cy="3134614"/>
          </a:xfrm>
        </p:grpSpPr>
        <p:sp>
          <p:nvSpPr>
            <p:cNvPr id="30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200656" y="5196966"/>
            <a:ext cx="2252261" cy="1950469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784691" y="3025498"/>
            <a:ext cx="1199052" cy="1038385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200655" y="678771"/>
            <a:ext cx="34193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Лабораторія </a:t>
            </a:r>
          </a:p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робототехніки</a:t>
            </a:r>
            <a:endParaRPr lang="en-US" sz="3600" spc="-48" dirty="0">
              <a:solidFill>
                <a:srgbClr val="000000"/>
              </a:solidFill>
              <a:latin typeface="Fira Sans Medium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631241" y="2768600"/>
            <a:ext cx="3323641" cy="2878289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984665" y="727871"/>
            <a:ext cx="4318000" cy="1092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Колоборативний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програмований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робот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Qweedo-robotics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UR10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47233" y="2872913"/>
            <a:ext cx="4548208" cy="1464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Міні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колоборативний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прогромований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робот</a:t>
            </a: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Qweedo-robotics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MG400 (6 шт.)</a:t>
            </a: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 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94213" y="5445404"/>
            <a:ext cx="5514935" cy="53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Вакуумні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гріппери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для </a:t>
            </a:r>
            <a:r>
              <a:rPr lang="en-US" sz="2400" dirty="0">
                <a:solidFill>
                  <a:srgbClr val="000000"/>
                </a:solidFill>
                <a:latin typeface="Fira Sans Medium"/>
              </a:rPr>
              <a:t>UR10</a:t>
            </a:r>
            <a:endParaRPr lang="uk-UA" sz="2400" dirty="0">
              <a:solidFill>
                <a:srgbClr val="000000"/>
              </a:solidFill>
              <a:latin typeface="Fira Sans Medium"/>
            </a:endParaRPr>
          </a:p>
          <a:p>
            <a:pPr marL="182042" indent="-182042">
              <a:spcBef>
                <a:spcPct val="0"/>
              </a:spcBef>
            </a:pPr>
            <a:endParaRPr lang="en-US" sz="1067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945707" y="2260600"/>
            <a:ext cx="454973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sz="1200" dirty="0"/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6726" y="5560655"/>
            <a:ext cx="1600119" cy="1223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6" y="3305785"/>
            <a:ext cx="1806895" cy="1717079"/>
          </a:xfrm>
          <a:prstGeom prst="rect">
            <a:avLst/>
          </a:prstGeom>
        </p:spPr>
      </p:pic>
      <p:sp>
        <p:nvSpPr>
          <p:cNvPr id="28" name="AutoShape 20"/>
          <p:cNvSpPr/>
          <p:nvPr/>
        </p:nvSpPr>
        <p:spPr>
          <a:xfrm>
            <a:off x="3836539" y="4540751"/>
            <a:ext cx="454973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79851"/>
            <a:ext cx="2895600" cy="2176739"/>
          </a:xfrm>
          <a:prstGeom prst="rect">
            <a:avLst/>
          </a:prstGeom>
        </p:spPr>
      </p:pic>
      <p:sp>
        <p:nvSpPr>
          <p:cNvPr id="23" name="TextBox 12"/>
          <p:cNvSpPr txBox="1"/>
          <p:nvPr/>
        </p:nvSpPr>
        <p:spPr>
          <a:xfrm>
            <a:off x="3984665" y="1858635"/>
            <a:ext cx="5514935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uk-UA" sz="1333" b="1" dirty="0">
                <a:solidFill>
                  <a:srgbClr val="000000"/>
                </a:solidFill>
                <a:latin typeface="Fira Sans Light"/>
              </a:rPr>
              <a:t>Корисне навантаження до 12 кг</a:t>
            </a:r>
            <a:endParaRPr lang="en-US" sz="1333" b="1" dirty="0">
              <a:solidFill>
                <a:srgbClr val="000000"/>
              </a:solidFill>
              <a:latin typeface="Fira Sans Ligh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35" y="1955800"/>
            <a:ext cx="2838791" cy="2838791"/>
          </a:xfrm>
          <a:prstGeom prst="rect">
            <a:avLst/>
          </a:prstGeom>
        </p:spPr>
      </p:pic>
      <p:sp>
        <p:nvSpPr>
          <p:cNvPr id="26" name="TextBox 12"/>
          <p:cNvSpPr txBox="1"/>
          <p:nvPr/>
        </p:nvSpPr>
        <p:spPr>
          <a:xfrm>
            <a:off x="3984665" y="4055495"/>
            <a:ext cx="5514935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uk-UA" sz="1333" b="1" dirty="0">
                <a:solidFill>
                  <a:srgbClr val="000000"/>
                </a:solidFill>
                <a:latin typeface="Fira Sans Light"/>
              </a:rPr>
              <a:t>440 мм, корисне навантаження до 500 г</a:t>
            </a:r>
            <a:endParaRPr lang="en-US" sz="1333" b="1" dirty="0">
              <a:solidFill>
                <a:srgbClr val="000000"/>
              </a:solidFill>
              <a:latin typeface="Fira Sans Ligh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458647"/>
            <a:ext cx="3234657" cy="23764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3" y="4862165"/>
            <a:ext cx="1479354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6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"/>
          <p:cNvGrpSpPr/>
          <p:nvPr/>
        </p:nvGrpSpPr>
        <p:grpSpPr>
          <a:xfrm rot="-10800000">
            <a:off x="1607726" y="4229652"/>
            <a:ext cx="2320205" cy="2009309"/>
            <a:chOff x="0" y="0"/>
            <a:chExt cx="3619627" cy="3134614"/>
          </a:xfrm>
        </p:grpSpPr>
        <p:sp>
          <p:nvSpPr>
            <p:cNvPr id="31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200656" y="5196966"/>
            <a:ext cx="2252261" cy="1950469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784691" y="3025498"/>
            <a:ext cx="1199052" cy="1038385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200655" y="678772"/>
            <a:ext cx="341939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Лабораторія інжинірингу та </a:t>
            </a:r>
          </a:p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аналізу металу</a:t>
            </a:r>
            <a:endParaRPr lang="en-US" sz="3600" spc="-48" dirty="0">
              <a:solidFill>
                <a:srgbClr val="000000"/>
              </a:solidFill>
              <a:latin typeface="Fira Sans Medium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631241" y="2768600"/>
            <a:ext cx="3323641" cy="2878289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931193" y="5157798"/>
            <a:ext cx="4318000" cy="1092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Оптико-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емісійний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спектрометр </a:t>
            </a: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Belec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ОPTRON 3.0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47233" y="3033054"/>
            <a:ext cx="4194135" cy="720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Копер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маятниковий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</a:t>
            </a: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UIT IPT 300С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945707" y="2260600"/>
            <a:ext cx="454973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sz="1200" dirty="0"/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6726" y="5560655"/>
            <a:ext cx="1600119" cy="1223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6" y="3305785"/>
            <a:ext cx="1806895" cy="1717079"/>
          </a:xfrm>
          <a:prstGeom prst="rect">
            <a:avLst/>
          </a:prstGeom>
        </p:spPr>
      </p:pic>
      <p:sp>
        <p:nvSpPr>
          <p:cNvPr id="28" name="AutoShape 20"/>
          <p:cNvSpPr/>
          <p:nvPr/>
        </p:nvSpPr>
        <p:spPr>
          <a:xfrm>
            <a:off x="3836539" y="4540751"/>
            <a:ext cx="454973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sz="12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3" y="4862165"/>
            <a:ext cx="1479354" cy="9271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27" y="4532283"/>
            <a:ext cx="2438400" cy="20574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41" y="2209083"/>
            <a:ext cx="3441700" cy="20574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29" y="641104"/>
            <a:ext cx="1825152" cy="1181753"/>
          </a:xfrm>
          <a:prstGeom prst="rect">
            <a:avLst/>
          </a:prstGeom>
        </p:spPr>
      </p:pic>
      <p:sp>
        <p:nvSpPr>
          <p:cNvPr id="29" name="TextBox 17"/>
          <p:cNvSpPr txBox="1"/>
          <p:nvPr/>
        </p:nvSpPr>
        <p:spPr>
          <a:xfrm>
            <a:off x="3827797" y="393435"/>
            <a:ext cx="5514935" cy="123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15" indent="-304815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67" dirty="0">
                <a:solidFill>
                  <a:srgbClr val="000000"/>
                </a:solidFill>
                <a:latin typeface="Fira Sans Medium"/>
              </a:rPr>
              <a:t>Магнітопорошковий дефектоскоп МПД-17П</a:t>
            </a:r>
          </a:p>
          <a:p>
            <a:pPr marL="304815" indent="-304815">
              <a:lnSpc>
                <a:spcPts val="288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sz="1867" dirty="0">
                <a:solidFill>
                  <a:srgbClr val="000000"/>
                </a:solidFill>
                <a:latin typeface="Fira Sans Medium"/>
              </a:rPr>
              <a:t>Ультразвуковий дефектоскоп УД3701</a:t>
            </a:r>
          </a:p>
          <a:p>
            <a:pPr>
              <a:spcBef>
                <a:spcPct val="0"/>
              </a:spcBef>
            </a:pPr>
            <a:endParaRPr lang="ru-RU" sz="1067" dirty="0">
              <a:solidFill>
                <a:srgbClr val="000000"/>
              </a:solidFill>
              <a:latin typeface="Fira Sans Medium"/>
            </a:endParaRPr>
          </a:p>
          <a:p>
            <a:pPr marL="190510" indent="-19051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67" dirty="0" err="1">
                <a:solidFill>
                  <a:srgbClr val="000000"/>
                </a:solidFill>
                <a:latin typeface="Fira Sans Medium"/>
              </a:rPr>
              <a:t>Набір</a:t>
            </a:r>
            <a:r>
              <a:rPr lang="ru-RU" sz="1067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1067" dirty="0" err="1">
                <a:solidFill>
                  <a:srgbClr val="000000"/>
                </a:solidFill>
                <a:latin typeface="Fira Sans Medium"/>
              </a:rPr>
              <a:t>інструментів</a:t>
            </a:r>
            <a:r>
              <a:rPr lang="ru-RU" sz="1067" dirty="0">
                <a:solidFill>
                  <a:srgbClr val="000000"/>
                </a:solidFill>
                <a:latin typeface="Fira Sans Medium"/>
              </a:rPr>
              <a:t> та </a:t>
            </a:r>
            <a:r>
              <a:rPr lang="ru-RU" sz="1067" dirty="0" err="1">
                <a:solidFill>
                  <a:srgbClr val="000000"/>
                </a:solidFill>
                <a:latin typeface="Fira Sans Medium"/>
              </a:rPr>
              <a:t>стандартних</a:t>
            </a:r>
            <a:r>
              <a:rPr lang="ru-RU" sz="1067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1067" dirty="0" err="1">
                <a:solidFill>
                  <a:srgbClr val="000000"/>
                </a:solidFill>
                <a:latin typeface="Fira Sans Medium"/>
              </a:rPr>
              <a:t>зразків</a:t>
            </a:r>
            <a:r>
              <a:rPr lang="ru-RU" sz="1067" dirty="0">
                <a:solidFill>
                  <a:srgbClr val="000000"/>
                </a:solidFill>
                <a:latin typeface="Fira Sans Medium"/>
              </a:rPr>
              <a:t> для </a:t>
            </a:r>
            <a:r>
              <a:rPr lang="ru-RU" sz="1067" dirty="0" err="1">
                <a:solidFill>
                  <a:srgbClr val="000000"/>
                </a:solidFill>
                <a:latin typeface="Fira Sans Medium"/>
              </a:rPr>
              <a:t>візуально</a:t>
            </a:r>
            <a:r>
              <a:rPr lang="ru-RU" sz="1067" dirty="0">
                <a:solidFill>
                  <a:srgbClr val="000000"/>
                </a:solidFill>
                <a:latin typeface="Fira Sans Medium"/>
              </a:rPr>
              <a:t>-</a:t>
            </a:r>
          </a:p>
          <a:p>
            <a:pPr marL="182042" indent="-182042">
              <a:spcBef>
                <a:spcPct val="0"/>
              </a:spcBef>
            </a:pPr>
            <a:r>
              <a:rPr lang="ru-RU" sz="1067" dirty="0" err="1">
                <a:solidFill>
                  <a:srgbClr val="000000"/>
                </a:solidFill>
                <a:latin typeface="Fira Sans Medium"/>
              </a:rPr>
              <a:t>вимірювального</a:t>
            </a:r>
            <a:r>
              <a:rPr lang="ru-RU" sz="1067" dirty="0">
                <a:solidFill>
                  <a:srgbClr val="000000"/>
                </a:solidFill>
                <a:latin typeface="Fira Sans Medium"/>
              </a:rPr>
              <a:t> контролю</a:t>
            </a:r>
            <a:endParaRPr lang="en-US" sz="1067" dirty="0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0732" y="91904"/>
            <a:ext cx="1982231" cy="14000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42" y="526255"/>
            <a:ext cx="1879590" cy="168282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801676-13DA-4342-8E8C-98EE048607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58" y="5113352"/>
            <a:ext cx="1825152" cy="11817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5A8EF5-F0C0-49A1-B55C-8869D05AE4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77" y="2982571"/>
            <a:ext cx="1825152" cy="11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48" y="2851378"/>
            <a:ext cx="1462340" cy="94683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0800000">
            <a:off x="1607726" y="4229652"/>
            <a:ext cx="2320205" cy="2009309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200656" y="5196966"/>
            <a:ext cx="2252261" cy="1950469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784691" y="3025498"/>
            <a:ext cx="1199052" cy="1038385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200655" y="678772"/>
            <a:ext cx="341939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Лабораторія </a:t>
            </a:r>
          </a:p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інжинірингу та </a:t>
            </a:r>
          </a:p>
          <a:p>
            <a:pPr>
              <a:spcBef>
                <a:spcPct val="0"/>
              </a:spcBef>
            </a:pPr>
            <a:r>
              <a:rPr lang="uk-UA" sz="3600" spc="-48" dirty="0">
                <a:solidFill>
                  <a:srgbClr val="000000"/>
                </a:solidFill>
                <a:latin typeface="Fira Sans Medium"/>
              </a:rPr>
              <a:t>обробки металу</a:t>
            </a:r>
            <a:endParaRPr lang="en-US" sz="3600" spc="-48" dirty="0">
              <a:solidFill>
                <a:srgbClr val="000000"/>
              </a:solidFill>
              <a:latin typeface="Fira Sans Medium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631241" y="2768600"/>
            <a:ext cx="3323641" cy="2878289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984665" y="727871"/>
            <a:ext cx="4318000" cy="720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uk-UA" sz="2400" dirty="0">
                <a:solidFill>
                  <a:srgbClr val="000000"/>
                </a:solidFill>
                <a:latin typeface="Fira Sans Medium"/>
              </a:rPr>
              <a:t>Установка лазерного різання</a:t>
            </a:r>
            <a:r>
              <a:rPr lang="en-US" sz="24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 Sans Medium"/>
              </a:rPr>
              <a:t>Yawei</a:t>
            </a:r>
            <a:r>
              <a:rPr lang="en-US" sz="2400" dirty="0">
                <a:solidFill>
                  <a:srgbClr val="000000"/>
                </a:solidFill>
                <a:latin typeface="Fira Sans Medium"/>
              </a:rPr>
              <a:t> HLA 1530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84665" y="1534727"/>
            <a:ext cx="5514935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uk-UA" sz="1333" b="1" dirty="0">
                <a:solidFill>
                  <a:srgbClr val="000000"/>
                </a:solidFill>
                <a:latin typeface="Fira Sans Light"/>
              </a:rPr>
              <a:t>4</a:t>
            </a:r>
            <a:r>
              <a:rPr lang="en-US" sz="1333" b="1" dirty="0">
                <a:solidFill>
                  <a:srgbClr val="000000"/>
                </a:solidFill>
                <a:latin typeface="Fira Sans Light"/>
              </a:rPr>
              <a:t>000</a:t>
            </a:r>
            <a:r>
              <a:rPr lang="uk-UA" sz="1333" b="1" dirty="0">
                <a:solidFill>
                  <a:srgbClr val="000000"/>
                </a:solidFill>
                <a:latin typeface="Fira Sans Light"/>
              </a:rPr>
              <a:t> </a:t>
            </a:r>
            <a:r>
              <a:rPr lang="en-US" sz="1333" b="1" dirty="0">
                <a:solidFill>
                  <a:srgbClr val="000000"/>
                </a:solidFill>
                <a:latin typeface="Fira Sans Light"/>
              </a:rPr>
              <a:t>W / 1500x3000 </a:t>
            </a:r>
            <a:r>
              <a:rPr lang="uk-UA" sz="1333" b="1" dirty="0">
                <a:solidFill>
                  <a:srgbClr val="000000"/>
                </a:solidFill>
                <a:latin typeface="Fira Sans Light"/>
              </a:rPr>
              <a:t>мм</a:t>
            </a:r>
            <a:endParaRPr lang="en-US" sz="1333" b="1" dirty="0">
              <a:solidFill>
                <a:srgbClr val="000000"/>
              </a:solidFill>
              <a:latin typeface="Fira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45707" y="2311400"/>
            <a:ext cx="4194135" cy="1092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Вертикальний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оброблюючий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центр 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ira Sans Medium"/>
              </a:rPr>
              <a:t>HAAS VF-2YT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45707" y="5263634"/>
            <a:ext cx="5514935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Гідравлічний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листозгинальний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  <a:p>
            <a:pPr>
              <a:lnSpc>
                <a:spcPts val="2880"/>
              </a:lnSpc>
              <a:spcBef>
                <a:spcPct val="0"/>
              </a:spcBef>
            </a:pP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прес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ira Sans Medium"/>
              </a:rPr>
              <a:t>Yawei</a:t>
            </a:r>
            <a:r>
              <a:rPr lang="en-US" sz="24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Fira Sans Medium"/>
              </a:rPr>
              <a:t>PBА 63-2050</a:t>
            </a:r>
            <a:endParaRPr lang="en-US" sz="2400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65949" y="6104773"/>
            <a:ext cx="5514935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en-US" sz="1333" b="1" dirty="0">
                <a:solidFill>
                  <a:srgbClr val="000000"/>
                </a:solidFill>
                <a:latin typeface="Fira Sans Light"/>
              </a:rPr>
              <a:t>63 </a:t>
            </a:r>
            <a:r>
              <a:rPr lang="uk-UA" sz="1333" b="1" dirty="0">
                <a:solidFill>
                  <a:srgbClr val="000000"/>
                </a:solidFill>
                <a:latin typeface="Fira Sans Light"/>
              </a:rPr>
              <a:t>т, 2050 мм</a:t>
            </a:r>
            <a:r>
              <a:rPr lang="en-US" sz="1333" b="1" dirty="0">
                <a:solidFill>
                  <a:srgbClr val="000000"/>
                </a:solidFill>
                <a:latin typeface="Fira Sans Light"/>
              </a:rPr>
              <a:t> </a:t>
            </a:r>
          </a:p>
        </p:txBody>
      </p:sp>
      <p:sp>
        <p:nvSpPr>
          <p:cNvPr id="20" name="AutoShape 20"/>
          <p:cNvSpPr/>
          <p:nvPr/>
        </p:nvSpPr>
        <p:spPr>
          <a:xfrm>
            <a:off x="3945707" y="2260600"/>
            <a:ext cx="454973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sz="1200" dirty="0"/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6726" y="5560655"/>
            <a:ext cx="1600119" cy="1223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6" y="3305785"/>
            <a:ext cx="1806895" cy="1717079"/>
          </a:xfrm>
          <a:prstGeom prst="rect">
            <a:avLst/>
          </a:prstGeom>
        </p:spPr>
      </p:pic>
      <p:sp>
        <p:nvSpPr>
          <p:cNvPr id="28" name="AutoShape 20"/>
          <p:cNvSpPr/>
          <p:nvPr/>
        </p:nvSpPr>
        <p:spPr>
          <a:xfrm>
            <a:off x="3836539" y="4540751"/>
            <a:ext cx="454973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3" y="4862165"/>
            <a:ext cx="1479354" cy="927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06" y="2340765"/>
            <a:ext cx="2292350" cy="20574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74" y="166448"/>
            <a:ext cx="3599781" cy="18195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79" y="4618189"/>
            <a:ext cx="2476500" cy="2057400"/>
          </a:xfrm>
          <a:prstGeom prst="rect">
            <a:avLst/>
          </a:prstGeom>
        </p:spPr>
      </p:pic>
      <p:sp>
        <p:nvSpPr>
          <p:cNvPr id="34" name="TextBox 14"/>
          <p:cNvSpPr txBox="1"/>
          <p:nvPr/>
        </p:nvSpPr>
        <p:spPr>
          <a:xfrm>
            <a:off x="3945707" y="3610869"/>
            <a:ext cx="4194135" cy="713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uk-UA" sz="2133" dirty="0">
                <a:solidFill>
                  <a:srgbClr val="000000"/>
                </a:solidFill>
                <a:latin typeface="Fira Sans Medium"/>
              </a:rPr>
              <a:t>Інструмент та оснащення для </a:t>
            </a:r>
            <a:r>
              <a:rPr lang="ru-RU" sz="2133" dirty="0">
                <a:solidFill>
                  <a:srgbClr val="000000"/>
                </a:solidFill>
                <a:latin typeface="Fira Sans Medium"/>
              </a:rPr>
              <a:t>HAAS VF-2YT</a:t>
            </a:r>
            <a:endParaRPr lang="en-US" sz="2133" dirty="0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B2B912-16B2-4318-A03C-ED7BEDCAA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48" y="5677240"/>
            <a:ext cx="1462340" cy="9468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28164D-891B-46E6-8191-04AB5225C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25" y="1165384"/>
            <a:ext cx="1462340" cy="946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84b511-e5e9-43b0-877a-9fae306f49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8E1ABCD4D211D49B16DB801E7FFC7C4" ma:contentTypeVersion="13" ma:contentTypeDescription="Створення нового документа." ma:contentTypeScope="" ma:versionID="c9e6703f81fb60df9c8155474f266c92">
  <xsd:schema xmlns:xsd="http://www.w3.org/2001/XMLSchema" xmlns:xs="http://www.w3.org/2001/XMLSchema" xmlns:p="http://schemas.microsoft.com/office/2006/metadata/properties" xmlns:ns3="1284b511-e5e9-43b0-877a-9fae306f49b8" targetNamespace="http://schemas.microsoft.com/office/2006/metadata/properties" ma:root="true" ma:fieldsID="707c230311150ece43a553d71a180602" ns3:_="">
    <xsd:import namespace="1284b511-e5e9-43b0-877a-9fae306f49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4b511-e5e9-43b0-877a-9fae306f4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8DDCB-C78F-4D9A-9001-CB3B8D088173}">
  <ds:schemaRefs>
    <ds:schemaRef ds:uri="http://schemas.microsoft.com/office/2006/metadata/properties"/>
    <ds:schemaRef ds:uri="http://schemas.microsoft.com/office/infopath/2007/PartnerControls"/>
    <ds:schemaRef ds:uri="1284b511-e5e9-43b0-877a-9fae306f49b8"/>
  </ds:schemaRefs>
</ds:datastoreItem>
</file>

<file path=customXml/itemProps2.xml><?xml version="1.0" encoding="utf-8"?>
<ds:datastoreItem xmlns:ds="http://schemas.openxmlformats.org/officeDocument/2006/customXml" ds:itemID="{1684A2A0-0CBB-415B-AA25-CD82383176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27C45-3957-43BA-899B-22A49A8B1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4b511-e5e9-43b0-877a-9fae306f4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153</Words>
  <Application>Microsoft Office PowerPoint</Application>
  <PresentationFormat>Широкий екран</PresentationFormat>
  <Paragraphs>46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Fira Sans Light</vt:lpstr>
      <vt:lpstr>Fira Sans Medium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Oleh Sokil</dc:creator>
  <cp:lastModifiedBy>Oleh Sokil</cp:lastModifiedBy>
  <cp:revision>2</cp:revision>
  <dcterms:created xsi:type="dcterms:W3CDTF">2024-04-12T14:18:14Z</dcterms:created>
  <dcterms:modified xsi:type="dcterms:W3CDTF">2024-10-07T11:52:51Z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0x010100D8E1ABCD4D211D49B16DB801E7FFC7C4</vt:lpwstr>
  </property>
</Properties>
</file>